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tableStyles.xml" ContentType="application/vnd.openxmlformats-officedocument.presentationml.tableStyles+xml"/>
  <Override PartName="/ppt/slideLayouts/slideLayout8.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Default Extension="pict" ContentType="image/pict"/>
  <Override PartName="/ppt/slideMasters/slideMaster1.xml" ContentType="application/vnd.openxmlformats-officedocument.presentationml.slideMaster+xml"/>
  <Override PartName="/ppt/slides/slide3.xml" ContentType="application/vnd.openxmlformats-officedocument.presentationml.slide+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presentation.xml" ContentType="application/vnd.openxmlformats-officedocument.presentationml.presentation.main+xml"/>
  <Default Extension="vml" ContentType="application/vnd.openxmlformats-officedocument.vmlDrawing"/>
  <Override PartName="/ppt/handoutMasters/handoutMaster1.xml" ContentType="application/vnd.openxmlformats-officedocument.presentationml.handoutMaster+xml"/>
  <Override PartName="/ppt/slideLayouts/slideLayout7.xml" ContentType="application/vnd.openxmlformats-officedocument.presentationml.slideLayout+xml"/>
  <Default Extension="xls" ContentType="application/vnd.ms-excel"/>
  <Override PartName="/ppt/theme/theme3.xml" ContentType="application/vnd.openxmlformats-officedocument.theme+xml"/>
  <Override PartName="/ppt/notesMasters/notesMaster1.xml" ContentType="application/vnd.openxmlformats-officedocument.presentationml.notesMaster+xml"/>
  <Default Extension="pdf" ContentType="application/pdf"/>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828" r:id="rId1"/>
  </p:sldMasterIdLst>
  <p:notesMasterIdLst>
    <p:notesMasterId r:id="rId6"/>
  </p:notesMasterIdLst>
  <p:handoutMasterIdLst>
    <p:handoutMasterId r:id="rId7"/>
  </p:handoutMasterIdLst>
  <p:sldIdLst>
    <p:sldId id="256" r:id="rId2"/>
    <p:sldId id="258" r:id="rId3"/>
    <p:sldId id="259" r:id="rId4"/>
    <p:sldId id="260" r:id="rId5"/>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2363" autoAdjust="0"/>
    <p:restoredTop sz="94660"/>
  </p:normalViewPr>
  <p:slideViewPr>
    <p:cSldViewPr snapToGrid="0" snapToObjects="1">
      <p:cViewPr>
        <p:scale>
          <a:sx n="66" d="100"/>
          <a:sy n="66" d="100"/>
        </p:scale>
        <p:origin x="-2032" y="392"/>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notesMaster" Target="notesMasters/notesMaster1.xml"/><Relationship Id="rId7" Type="http://schemas.openxmlformats.org/officeDocument/2006/relationships/handoutMaster" Target="handoutMasters/handoutMaster1.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pict"/></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F027935-76D2-134A-B033-B0F21DCA76E3}" type="datetimeFigureOut">
              <a:rPr lang="en-US" smtClean="0"/>
              <a:t>2/6/13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060B7AF-C9FC-1647-B2D5-743039F2F418}" type="slidenum">
              <a:rPr lang="en-US" smtClean="0"/>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5F90AE0-6B93-3F48-BA4F-513A6C582869}" type="datetimeFigureOut">
              <a:rPr lang="en-US" smtClean="0"/>
              <a:t>2/6/13</a:t>
            </a:fld>
            <a:endParaRPr lang="en-US"/>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CB3162-0FB6-834D-8C72-B1538747132F}" type="slidenum">
              <a:rPr lang="en-US" smtClean="0"/>
              <a:t>‹#›</a:t>
            </a:fld>
            <a:endParaRPr lang="en-US"/>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7961376"/>
            <a:ext cx="6858000" cy="118262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858" y="8071104"/>
            <a:ext cx="1687068" cy="950976"/>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1769364" y="8058912"/>
            <a:ext cx="5088636" cy="950976"/>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1771650" y="5384800"/>
            <a:ext cx="4857750" cy="24384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1771650" y="8066716"/>
            <a:ext cx="5029200" cy="9144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57150" y="8091599"/>
            <a:ext cx="1543050" cy="914400"/>
          </a:xfrm>
        </p:spPr>
        <p:txBody>
          <a:bodyPr>
            <a:noAutofit/>
          </a:bodyPr>
          <a:lstStyle>
            <a:lvl1pPr algn="ctr">
              <a:defRPr sz="2000">
                <a:solidFill>
                  <a:srgbClr val="FFFFFF"/>
                </a:solidFill>
              </a:defRPr>
            </a:lvl1pPr>
          </a:lstStyle>
          <a:p>
            <a:fld id="{7A20BDBF-CD7B-7D46-A6B8-3A8A25E6C342}" type="datetime1">
              <a:rPr lang="en-US" smtClean="0"/>
              <a:t>2/6/13</a:t>
            </a:fld>
            <a:endParaRPr lang="en-US"/>
          </a:p>
        </p:txBody>
      </p:sp>
      <p:sp>
        <p:nvSpPr>
          <p:cNvPr id="17" name="Footer Placeholder 16"/>
          <p:cNvSpPr>
            <a:spLocks noGrp="1"/>
          </p:cNvSpPr>
          <p:nvPr>
            <p:ph type="ftr" sz="quarter" idx="11"/>
          </p:nvPr>
        </p:nvSpPr>
        <p:spPr>
          <a:xfrm>
            <a:off x="1564045" y="315385"/>
            <a:ext cx="4400550" cy="486833"/>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6000750" y="304800"/>
            <a:ext cx="628650" cy="508000"/>
          </a:xfrm>
        </p:spPr>
        <p:txBody>
          <a:bodyPr/>
          <a:lstStyle>
            <a:lvl1pPr>
              <a:defRPr>
                <a:solidFill>
                  <a:schemeClr val="tx2"/>
                </a:solidFill>
              </a:defRPr>
            </a:lvl1pPr>
          </a:lstStyle>
          <a:p>
            <a:fld id="{AFC56213-B4C4-4C5C-8EAE-01416D175C4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E73D65-153A-524F-8B78-87BC40C0E06F}" type="datetime1">
              <a:rPr lang="en-US" smtClean="0"/>
              <a:t>2/6/13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B5A121-6174-F845-8D12-417617BB7B2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14900" y="812801"/>
            <a:ext cx="1543050" cy="7355417"/>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342900" y="812800"/>
            <a:ext cx="4171950" cy="7355419"/>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914900" y="8331204"/>
            <a:ext cx="1657350" cy="486833"/>
          </a:xfrm>
        </p:spPr>
        <p:txBody>
          <a:bodyPr/>
          <a:lstStyle/>
          <a:p>
            <a:fld id="{D31D16AA-32E7-0646-9012-B2CD3ACB4CF2}" type="datetime1">
              <a:rPr lang="en-US" smtClean="0"/>
              <a:t>2/6/13</a:t>
            </a:fld>
            <a:endParaRPr lang="en-US"/>
          </a:p>
        </p:txBody>
      </p:sp>
      <p:sp>
        <p:nvSpPr>
          <p:cNvPr id="5" name="Footer Placeholder 4"/>
          <p:cNvSpPr>
            <a:spLocks noGrp="1"/>
          </p:cNvSpPr>
          <p:nvPr>
            <p:ph type="ftr" sz="quarter" idx="11"/>
          </p:nvPr>
        </p:nvSpPr>
        <p:spPr>
          <a:xfrm>
            <a:off x="342901" y="8330944"/>
            <a:ext cx="4180112" cy="486833"/>
          </a:xfrm>
        </p:spPr>
        <p:txBody>
          <a:bodyPr/>
          <a:lstStyle/>
          <a:p>
            <a:endParaRPr lang="en-US"/>
          </a:p>
        </p:txBody>
      </p:sp>
      <p:sp>
        <p:nvSpPr>
          <p:cNvPr id="7" name="Rectangle 6"/>
          <p:cNvSpPr/>
          <p:nvPr/>
        </p:nvSpPr>
        <p:spPr bwMode="white">
          <a:xfrm>
            <a:off x="4572239" y="0"/>
            <a:ext cx="240030" cy="9144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4606529" y="812800"/>
            <a:ext cx="171450" cy="83312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4606529" y="0"/>
            <a:ext cx="171450" cy="7112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4336654" y="263922"/>
            <a:ext cx="711200" cy="183357"/>
          </a:xfrm>
        </p:spPr>
        <p:txBody>
          <a:bodyPr/>
          <a:lstStyle/>
          <a:p>
            <a:fld id="{EDB5A121-6174-F845-8D12-417617BB7B2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9486" y="304800"/>
            <a:ext cx="6115050" cy="13208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6FD35E2-A17F-FE46-99C4-AF3BF596D0C8}" type="datetime1">
              <a:rPr lang="en-US" smtClean="0"/>
              <a:t>2/6/13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EDB5A121-6174-F845-8D12-417617BB7B21}" type="slidenum">
              <a:rPr lang="en-US" smtClean="0"/>
              <a:t>‹#›</a:t>
            </a:fld>
            <a:endParaRPr lang="en-US"/>
          </a:p>
        </p:txBody>
      </p:sp>
      <p:sp>
        <p:nvSpPr>
          <p:cNvPr id="8" name="Content Placeholder 7"/>
          <p:cNvSpPr>
            <a:spLocks noGrp="1"/>
          </p:cNvSpPr>
          <p:nvPr>
            <p:ph sz="quarter" idx="1"/>
          </p:nvPr>
        </p:nvSpPr>
        <p:spPr>
          <a:xfrm>
            <a:off x="459486" y="2133600"/>
            <a:ext cx="6115050" cy="5994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28700" y="3657601"/>
            <a:ext cx="5342335" cy="2230967"/>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2032000"/>
            <a:ext cx="6858000" cy="1524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2133600"/>
            <a:ext cx="971550" cy="13208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028700" y="2133600"/>
            <a:ext cx="5829300" cy="13208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028700" y="2133600"/>
            <a:ext cx="5715000" cy="13208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D0973294-A2AF-664B-AF22-6168147B6A68}" type="datetime1">
              <a:rPr lang="en-US" smtClean="0"/>
              <a:t>2/6/13</a:t>
            </a:fld>
            <a:endParaRPr lang="en-US"/>
          </a:p>
        </p:txBody>
      </p:sp>
      <p:sp>
        <p:nvSpPr>
          <p:cNvPr id="13" name="Slide Number Placeholder 12"/>
          <p:cNvSpPr>
            <a:spLocks noGrp="1"/>
          </p:cNvSpPr>
          <p:nvPr>
            <p:ph type="sldNum" sz="quarter" idx="11"/>
          </p:nvPr>
        </p:nvSpPr>
        <p:spPr>
          <a:xfrm>
            <a:off x="0" y="2336800"/>
            <a:ext cx="971550" cy="935568"/>
          </a:xfrm>
        </p:spPr>
        <p:txBody>
          <a:bodyPr>
            <a:noAutofit/>
          </a:bodyPr>
          <a:lstStyle>
            <a:lvl1pPr>
              <a:defRPr sz="2400">
                <a:solidFill>
                  <a:srgbClr val="FFFFFF"/>
                </a:solidFill>
              </a:defRPr>
            </a:lvl1pPr>
          </a:lstStyle>
          <a:p>
            <a:pPr algn="ctr" eaLnBrk="1" latinLnBrk="0" hangingPunct="1"/>
            <a:fld id="{F0C94032-CD4C-4C25-B0C2-CEC720522D92}" type="slidenum">
              <a:rPr kumimoji="0" lang="en-US" smtClean="0"/>
              <a:pPr algn="ctr" eaLnBrk="1" latinLnBrk="0" hangingPunct="1"/>
              <a:t>‹#›</a:t>
            </a:fld>
            <a:endParaRPr kumimoji="0" lang="en-US" sz="2400" dirty="0">
              <a:solidFill>
                <a:srgbClr val="FFFFFF"/>
              </a:solidFill>
            </a:endParaRPr>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457200" y="2119423"/>
            <a:ext cx="2914650" cy="6096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3633676" y="2119423"/>
            <a:ext cx="2914650" cy="6096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3A377329-4B23-8B4A-B330-1BF65E924107}" type="datetime1">
              <a:rPr lang="en-US" smtClean="0"/>
              <a:t>2/6/13</a:t>
            </a:fld>
            <a:endParaRPr lang="en-US"/>
          </a:p>
        </p:txBody>
      </p:sp>
      <p:sp>
        <p:nvSpPr>
          <p:cNvPr id="10" name="Slide Number Placeholder 9"/>
          <p:cNvSpPr>
            <a:spLocks noGrp="1"/>
          </p:cNvSpPr>
          <p:nvPr>
            <p:ph type="sldNum" sz="quarter" idx="16"/>
          </p:nvPr>
        </p:nvSpPr>
        <p:spPr/>
        <p:txBody>
          <a:bodyPr rtlCol="0"/>
          <a:lstStyle/>
          <a:p>
            <a:fld id="{EDB5A121-6174-F845-8D12-417617BB7B21}"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00050" y="364067"/>
            <a:ext cx="6115050" cy="1159933"/>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457200" y="3251200"/>
            <a:ext cx="2914650" cy="4775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3600450" y="3251200"/>
            <a:ext cx="2914650" cy="4775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0C1FED4-9C2F-B746-A4CC-E8918D03E8D9}" type="datetime1">
              <a:rPr lang="en-US" smtClean="0"/>
              <a:t>2/6/13</a:t>
            </a:fld>
            <a:endParaRPr lang="en-US"/>
          </a:p>
        </p:txBody>
      </p:sp>
      <p:sp>
        <p:nvSpPr>
          <p:cNvPr id="12" name="Slide Number Placeholder 11"/>
          <p:cNvSpPr>
            <a:spLocks noGrp="1"/>
          </p:cNvSpPr>
          <p:nvPr>
            <p:ph type="sldNum" sz="quarter" idx="16"/>
          </p:nvPr>
        </p:nvSpPr>
        <p:spPr/>
        <p:txBody>
          <a:bodyPr rtlCol="0"/>
          <a:lstStyle/>
          <a:p>
            <a:fld id="{EDB5A121-6174-F845-8D12-417617BB7B21}"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457200" y="2336800"/>
            <a:ext cx="2914650" cy="85344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3600450" y="2336800"/>
            <a:ext cx="2914650" cy="85344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CCB3DBC-E84E-9A40-ADB8-EC2A6529B8D4}" type="datetime1">
              <a:rPr lang="en-US" smtClean="0"/>
              <a:t>2/6/13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EDB5A121-6174-F845-8D12-417617BB7B2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E03B4D-E605-7D48-B6EE-AFD065C4BC49}" type="datetime1">
              <a:rPr lang="en-US" smtClean="0"/>
              <a:t>2/6/13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8331200"/>
            <a:ext cx="400050" cy="508000"/>
          </a:xfrm>
        </p:spPr>
        <p:txBody>
          <a:bodyPr/>
          <a:lstStyle>
            <a:lvl1pPr>
              <a:defRPr>
                <a:solidFill>
                  <a:schemeClr val="tx2"/>
                </a:solidFill>
              </a:defRPr>
            </a:lvl1pPr>
          </a:lstStyle>
          <a:p>
            <a:fld id="{EDB5A121-6174-F845-8D12-417617BB7B2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364067"/>
            <a:ext cx="6057900" cy="1159933"/>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250A5FC-60AB-0E4B-9755-CE2417D6E24F}" type="datetime1">
              <a:rPr lang="en-US" smtClean="0"/>
              <a:t>2/6/13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EDB5A121-6174-F845-8D12-417617BB7B21}" type="slidenum">
              <a:rPr lang="en-US" smtClean="0"/>
              <a:t>‹#›</a:t>
            </a:fld>
            <a:endParaRPr lang="en-US"/>
          </a:p>
        </p:txBody>
      </p:sp>
      <p:sp>
        <p:nvSpPr>
          <p:cNvPr id="3" name="Text Placeholder 2"/>
          <p:cNvSpPr>
            <a:spLocks noGrp="1"/>
          </p:cNvSpPr>
          <p:nvPr>
            <p:ph type="body" idx="2"/>
          </p:nvPr>
        </p:nvSpPr>
        <p:spPr>
          <a:xfrm>
            <a:off x="457200" y="2336800"/>
            <a:ext cx="1200150" cy="57912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1771650" y="2336800"/>
            <a:ext cx="4800600" cy="5892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200150" y="7315200"/>
            <a:ext cx="5486400" cy="9144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6858" y="6096000"/>
            <a:ext cx="6858000" cy="118262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58" y="6217920"/>
            <a:ext cx="1097280" cy="950976"/>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159002" y="6205728"/>
            <a:ext cx="5698998" cy="950976"/>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200150" y="6197600"/>
            <a:ext cx="5486400" cy="9144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085850" y="0"/>
            <a:ext cx="75438" cy="915619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4686300" y="8331201"/>
            <a:ext cx="2000250" cy="486833"/>
          </a:xfrm>
        </p:spPr>
        <p:txBody>
          <a:bodyPr rtlCol="0"/>
          <a:lstStyle/>
          <a:p>
            <a:fld id="{F33DFF06-69F5-B041-A33B-80437E8AD0A4}" type="datetime1">
              <a:rPr lang="en-US" smtClean="0"/>
              <a:t>2/6/13</a:t>
            </a:fld>
            <a:endParaRPr lang="en-US"/>
          </a:p>
        </p:txBody>
      </p:sp>
      <p:sp>
        <p:nvSpPr>
          <p:cNvPr id="13" name="Slide Number Placeholder 12"/>
          <p:cNvSpPr>
            <a:spLocks noGrp="1"/>
          </p:cNvSpPr>
          <p:nvPr>
            <p:ph type="sldNum" sz="quarter" idx="11"/>
          </p:nvPr>
        </p:nvSpPr>
        <p:spPr>
          <a:xfrm>
            <a:off x="0" y="6222999"/>
            <a:ext cx="1085850" cy="884771"/>
          </a:xfrm>
        </p:spPr>
        <p:txBody>
          <a:bodyPr rtlCol="0"/>
          <a:lstStyle>
            <a:lvl1pPr>
              <a:defRPr sz="2800"/>
            </a:lvl1pPr>
          </a:lstStyle>
          <a:p>
            <a:fld id="{EDB5A121-6174-F845-8D12-417617BB7B21}" type="slidenum">
              <a:rPr lang="en-US" smtClean="0"/>
              <a:t>‹#›</a:t>
            </a:fld>
            <a:endParaRPr lang="en-US"/>
          </a:p>
        </p:txBody>
      </p:sp>
      <p:sp>
        <p:nvSpPr>
          <p:cNvPr id="14" name="Footer Placeholder 13"/>
          <p:cNvSpPr>
            <a:spLocks noGrp="1"/>
          </p:cNvSpPr>
          <p:nvPr>
            <p:ph type="ftr" sz="quarter" idx="12"/>
          </p:nvPr>
        </p:nvSpPr>
        <p:spPr>
          <a:xfrm>
            <a:off x="1200150" y="8330942"/>
            <a:ext cx="3429000" cy="486833"/>
          </a:xfrm>
        </p:spPr>
        <p:txBody>
          <a:bodyPr rtlCol="0"/>
          <a:lstStyle/>
          <a:p>
            <a:endParaRPr lang="en-US"/>
          </a:p>
        </p:txBody>
      </p:sp>
      <p:sp>
        <p:nvSpPr>
          <p:cNvPr id="3" name="Picture Placeholder 2"/>
          <p:cNvSpPr>
            <a:spLocks noGrp="1"/>
          </p:cNvSpPr>
          <p:nvPr>
            <p:ph type="pic" idx="1"/>
          </p:nvPr>
        </p:nvSpPr>
        <p:spPr>
          <a:xfrm>
            <a:off x="1170432" y="0"/>
            <a:ext cx="5687568" cy="6091936"/>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304800"/>
            <a:ext cx="6115050" cy="1320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9486" y="2133600"/>
            <a:ext cx="6115050" cy="603504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0" y="8331201"/>
            <a:ext cx="2000250" cy="486833"/>
          </a:xfrm>
          <a:prstGeom prst="rect">
            <a:avLst/>
          </a:prstGeom>
        </p:spPr>
        <p:txBody>
          <a:bodyPr vert="horz" anchor="ctr" anchorCtr="0"/>
          <a:lstStyle>
            <a:lvl1pPr algn="l" eaLnBrk="1" latinLnBrk="0" hangingPunct="1">
              <a:defRPr kumimoji="0" sz="1400">
                <a:solidFill>
                  <a:schemeClr val="tx2"/>
                </a:solidFill>
              </a:defRPr>
            </a:lvl1pPr>
          </a:lstStyle>
          <a:p>
            <a:fld id="{89EBBDD2-0097-A44E-B1FE-2A9908305E39}" type="datetime1">
              <a:rPr lang="en-US" smtClean="0"/>
              <a:t>2/6/13</a:t>
            </a:fld>
            <a:endParaRPr lang="en-US"/>
          </a:p>
        </p:txBody>
      </p:sp>
      <p:sp>
        <p:nvSpPr>
          <p:cNvPr id="3" name="Footer Placeholder 2"/>
          <p:cNvSpPr>
            <a:spLocks noGrp="1"/>
          </p:cNvSpPr>
          <p:nvPr>
            <p:ph type="ftr" sz="quarter" idx="3"/>
          </p:nvPr>
        </p:nvSpPr>
        <p:spPr>
          <a:xfrm>
            <a:off x="457201" y="8330942"/>
            <a:ext cx="4065812" cy="486833"/>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645920"/>
            <a:ext cx="6858000" cy="42672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706880"/>
            <a:ext cx="400050" cy="3048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442912" y="1706880"/>
            <a:ext cx="6415088" cy="3048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696296"/>
            <a:ext cx="400050" cy="325968"/>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EDB5A121-6174-F845-8D12-417617BB7B2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image" Target="../media/image3.pdf"/><Relationship Id="rId3"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image" Target="../media/image3.pdf"/><Relationship Id="rId3"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df"/><Relationship Id="rId4" Type="http://schemas.openxmlformats.org/officeDocument/2006/relationships/image" Target="../media/image4.png"/><Relationship Id="rId5" Type="http://schemas.openxmlformats.org/officeDocument/2006/relationships/oleObject" Target="../embeddings/Microsoft_Excel_97_-_2004_Worksheet1.xls"/><Relationship Id="rId1" Type="http://schemas.openxmlformats.org/officeDocument/2006/relationships/vmlDrawing" Target="../drawings/vmlDrawing1.vml"/><Relationship Id="rId2"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image" Target="../media/image3.pdf"/><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Vertical Title 3"/>
          <p:cNvSpPr>
            <a:spLocks noGrp="1"/>
          </p:cNvSpPr>
          <p:nvPr>
            <p:ph type="title" orient="vert"/>
          </p:nvPr>
        </p:nvSpPr>
        <p:spPr/>
        <p:txBody>
          <a:bodyPr/>
          <a:lstStyle/>
          <a:p>
            <a:r>
              <a:rPr lang="en-US" dirty="0" smtClean="0">
                <a:solidFill>
                  <a:schemeClr val="tx1"/>
                </a:solidFill>
              </a:rPr>
              <a:t>                  </a:t>
            </a:r>
            <a:r>
              <a:rPr lang="en-US" i="1" dirty="0" smtClean="0">
                <a:solidFill>
                  <a:schemeClr val="tx1">
                    <a:lumMod val="50000"/>
                    <a:lumOff val="50000"/>
                  </a:schemeClr>
                </a:solidFill>
                <a:latin typeface="Apple Symbols"/>
                <a:cs typeface="Apple Symbols"/>
              </a:rPr>
              <a:t>Lenten Challenge</a:t>
            </a:r>
            <a:endParaRPr lang="en-US" i="1" dirty="0">
              <a:solidFill>
                <a:schemeClr val="tx1">
                  <a:lumMod val="50000"/>
                  <a:lumOff val="50000"/>
                </a:schemeClr>
              </a:solidFill>
              <a:latin typeface="Apple Symbols"/>
              <a:cs typeface="Apple Symbols"/>
            </a:endParaRPr>
          </a:p>
        </p:txBody>
      </p:sp>
      <p:sp>
        <p:nvSpPr>
          <p:cNvPr id="5" name="Vertical Text Placeholder 4"/>
          <p:cNvSpPr>
            <a:spLocks noGrp="1"/>
          </p:cNvSpPr>
          <p:nvPr>
            <p:ph type="body" orient="vert" idx="1"/>
          </p:nvPr>
        </p:nvSpPr>
        <p:spPr>
          <a:xfrm rot="16200000">
            <a:off x="-1987036" y="2610961"/>
            <a:ext cx="8787487" cy="4278590"/>
          </a:xfrm>
        </p:spPr>
        <p:txBody>
          <a:bodyPr>
            <a:normAutofit fontScale="47500" lnSpcReduction="20000"/>
          </a:bodyPr>
          <a:lstStyle/>
          <a:p>
            <a:pPr>
              <a:buNone/>
            </a:pPr>
            <a:r>
              <a:rPr lang="en-US" b="1" dirty="0" smtClean="0"/>
              <a:t>GospelFit Lenten Challenge </a:t>
            </a:r>
            <a:endParaRPr lang="en-US" dirty="0" smtClean="0"/>
          </a:p>
          <a:p>
            <a:r>
              <a:rPr lang="en-US" dirty="0" smtClean="0"/>
              <a:t>The season of Lent is a time of preparation for the celebration of resurrection of the Lord. It is a 40- day period like others in the bible, including Jesus’ time in the wilderness.  (The Sundays in Lent are not counted.  Each Sunday is a celebration of the resurrection of Jesus Christ.)</a:t>
            </a:r>
            <a:r>
              <a:rPr lang="en-US" dirty="0" smtClean="0"/>
              <a:t> </a:t>
            </a:r>
          </a:p>
          <a:p>
            <a:pPr>
              <a:buNone/>
            </a:pPr>
            <a:r>
              <a:rPr lang="en-US" b="1" dirty="0" smtClean="0"/>
              <a:t>Why a challenge during Lent?</a:t>
            </a:r>
            <a:endParaRPr lang="en-US" dirty="0" smtClean="0"/>
          </a:p>
          <a:p>
            <a:r>
              <a:rPr lang="en-US" dirty="0" smtClean="0"/>
              <a:t>During Lent Christians participate in prayer, fasting, self-reflection, and self-sacrifice for spiritual growth. This makes the Lenten season a time for personal challenge.  To unite with a larger community in this Lenten Challenge should encourage each participant to even greater results</a:t>
            </a:r>
            <a:r>
              <a:rPr lang="en-US" dirty="0" smtClean="0"/>
              <a:t>.</a:t>
            </a:r>
          </a:p>
          <a:p>
            <a:r>
              <a:rPr lang="en-US" dirty="0" smtClean="0"/>
              <a:t>While Lent is about giving up something, it is also about putting something positive its place. The goal is spiritual growth. We can come through this period with vessels better able to carry out the purpose that God has for our lives and with minds and spirits more connected to God’s purpose</a:t>
            </a:r>
            <a:r>
              <a:rPr lang="en-US" dirty="0" smtClean="0"/>
              <a:t>.</a:t>
            </a:r>
          </a:p>
          <a:p>
            <a:endParaRPr lang="en-US" dirty="0" smtClean="0"/>
          </a:p>
          <a:p>
            <a:r>
              <a:rPr lang="en-US" b="1" dirty="0" smtClean="0"/>
              <a:t>Start date:</a:t>
            </a:r>
            <a:r>
              <a:rPr lang="en-US" dirty="0" smtClean="0"/>
              <a:t> Lenten Season ~ Ash Wednesday, February 13, 2013 </a:t>
            </a:r>
          </a:p>
          <a:p>
            <a:r>
              <a:rPr lang="en-US" b="1" dirty="0" smtClean="0"/>
              <a:t>End Date:</a:t>
            </a:r>
            <a:r>
              <a:rPr lang="en-US" dirty="0" smtClean="0"/>
              <a:t> Holy Saturday, March 30, 2013. March 31 is Easter Sunday.</a:t>
            </a:r>
            <a:r>
              <a:rPr lang="en-US" dirty="0" smtClean="0"/>
              <a:t> </a:t>
            </a:r>
          </a:p>
          <a:p>
            <a:endParaRPr lang="en-US" dirty="0" smtClean="0"/>
          </a:p>
          <a:p>
            <a:r>
              <a:rPr lang="en-US" b="1" dirty="0" smtClean="0"/>
              <a:t>Scripture</a:t>
            </a:r>
            <a:r>
              <a:rPr lang="en-US" dirty="0" smtClean="0"/>
              <a:t> – Daily scripture is provided guidance and </a:t>
            </a:r>
            <a:r>
              <a:rPr lang="en-US" dirty="0" smtClean="0"/>
              <a:t>meditation</a:t>
            </a:r>
          </a:p>
          <a:p>
            <a:r>
              <a:rPr lang="en-US" b="1" dirty="0" smtClean="0"/>
              <a:t>DIET – </a:t>
            </a:r>
            <a:r>
              <a:rPr lang="en-US" dirty="0" smtClean="0"/>
              <a:t>You can choose your diet from the options below. However, you should make every effort to stick with your commitment</a:t>
            </a:r>
            <a:r>
              <a:rPr lang="en-US" dirty="0" smtClean="0"/>
              <a:t>.</a:t>
            </a:r>
          </a:p>
          <a:p>
            <a:r>
              <a:rPr lang="en-US" b="1" dirty="0" smtClean="0"/>
              <a:t>Exercise – </a:t>
            </a:r>
            <a:r>
              <a:rPr lang="en-US" dirty="0" smtClean="0"/>
              <a:t>Suggested exercises are provided to keep you on track. This can be done by those not exercising or added to workouts of those already with a fitness regular plan</a:t>
            </a:r>
            <a:r>
              <a:rPr lang="en-US" dirty="0" smtClean="0"/>
              <a:t>.</a:t>
            </a:r>
          </a:p>
          <a:p>
            <a:pPr>
              <a:buNone/>
            </a:pPr>
            <a:r>
              <a:rPr lang="en-US" b="1" dirty="0" smtClean="0"/>
              <a:t> </a:t>
            </a:r>
            <a:endParaRPr lang="en-US" dirty="0" smtClean="0"/>
          </a:p>
          <a:p>
            <a:r>
              <a:rPr lang="en-US" dirty="0" smtClean="0"/>
              <a:t>Add Prayer and meditation every day.  Ideally, 6 AM, 12 Noon, 6 PM, 12 </a:t>
            </a:r>
            <a:r>
              <a:rPr lang="en-US" dirty="0" smtClean="0"/>
              <a:t>AM</a:t>
            </a:r>
          </a:p>
          <a:p>
            <a:r>
              <a:rPr lang="en-US" dirty="0" smtClean="0"/>
              <a:t>To keep yourself on track, use the tracking sheet with scripture and exercise. Also, write out your goals for the Lenten Season and the year. A goal sheet has been provided.</a:t>
            </a:r>
          </a:p>
          <a:p>
            <a:endParaRPr lang="en-US" b="1" dirty="0" smtClean="0"/>
          </a:p>
          <a:p>
            <a:endParaRPr lang="en-US" dirty="0" smtClean="0"/>
          </a:p>
          <a:p>
            <a:endParaRPr lang="en-US" dirty="0"/>
          </a:p>
        </p:txBody>
      </p:sp>
      <p:pic>
        <p:nvPicPr>
          <p:cNvPr id="6" name="Picture 5" descr="GospelFit.eps"/>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rot="5400000">
            <a:off x="4968380" y="1969103"/>
            <a:ext cx="2435524" cy="880510"/>
          </a:xfrm>
          <a:prstGeom prst="rect">
            <a:avLst/>
          </a:prstGeom>
        </p:spPr>
      </p:pic>
      <p:sp>
        <p:nvSpPr>
          <p:cNvPr id="7" name="Slide Number Placeholder 6"/>
          <p:cNvSpPr>
            <a:spLocks noGrp="1"/>
          </p:cNvSpPr>
          <p:nvPr>
            <p:ph type="sldNum" sz="quarter" idx="12"/>
          </p:nvPr>
        </p:nvSpPr>
        <p:spPr/>
        <p:txBody>
          <a:bodyPr>
            <a:normAutofit fontScale="47500" lnSpcReduction="20000"/>
          </a:bodyPr>
          <a:lstStyle/>
          <a:p>
            <a:fld id="{EDB5A121-6174-F845-8D12-417617BB7B21}" type="slidenum">
              <a:rPr lang="en-US" smtClean="0"/>
              <a:t>1</a:t>
            </a:fld>
            <a:endParaRPr lang="en-US"/>
          </a:p>
        </p:txBody>
      </p:sp>
      <p:sp>
        <p:nvSpPr>
          <p:cNvPr id="10" name="TextBox 9"/>
          <p:cNvSpPr txBox="1"/>
          <p:nvPr/>
        </p:nvSpPr>
        <p:spPr>
          <a:xfrm>
            <a:off x="2897391" y="8882390"/>
            <a:ext cx="3297224" cy="261610"/>
          </a:xfrm>
          <a:prstGeom prst="rect">
            <a:avLst/>
          </a:prstGeom>
          <a:noFill/>
        </p:spPr>
        <p:txBody>
          <a:bodyPr wrap="square" rtlCol="0">
            <a:spAutoFit/>
          </a:bodyPr>
          <a:lstStyle/>
          <a:p>
            <a:r>
              <a:rPr lang="en-US" sz="1100" dirty="0" err="1" smtClean="0"/>
              <a:t>www.gospelfitchallenge.com</a:t>
            </a:r>
            <a:endParaRPr lang="en-US" sz="1100"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Vertical Title 3"/>
          <p:cNvSpPr>
            <a:spLocks noGrp="1"/>
          </p:cNvSpPr>
          <p:nvPr>
            <p:ph type="title" orient="vert"/>
          </p:nvPr>
        </p:nvSpPr>
        <p:spPr/>
        <p:txBody>
          <a:bodyPr/>
          <a:lstStyle/>
          <a:p>
            <a:r>
              <a:rPr lang="en-US" dirty="0" smtClean="0">
                <a:solidFill>
                  <a:schemeClr val="tx1"/>
                </a:solidFill>
              </a:rPr>
              <a:t>                  </a:t>
            </a:r>
            <a:r>
              <a:rPr lang="en-US" i="1" dirty="0" smtClean="0">
                <a:solidFill>
                  <a:schemeClr val="tx1">
                    <a:lumMod val="50000"/>
                    <a:lumOff val="50000"/>
                  </a:schemeClr>
                </a:solidFill>
                <a:latin typeface="Apple Symbols"/>
                <a:cs typeface="Apple Symbols"/>
              </a:rPr>
              <a:t>Lenten Challenge</a:t>
            </a:r>
            <a:endParaRPr lang="en-US" i="1" dirty="0">
              <a:solidFill>
                <a:schemeClr val="tx1">
                  <a:lumMod val="50000"/>
                  <a:lumOff val="50000"/>
                </a:schemeClr>
              </a:solidFill>
              <a:latin typeface="Apple Symbols"/>
              <a:cs typeface="Apple Symbols"/>
            </a:endParaRPr>
          </a:p>
        </p:txBody>
      </p:sp>
      <p:sp>
        <p:nvSpPr>
          <p:cNvPr id="5" name="Vertical Text Placeholder 4"/>
          <p:cNvSpPr>
            <a:spLocks noGrp="1"/>
          </p:cNvSpPr>
          <p:nvPr>
            <p:ph type="body" orient="vert" idx="1"/>
          </p:nvPr>
        </p:nvSpPr>
        <p:spPr>
          <a:xfrm rot="16200000">
            <a:off x="-2165293" y="2432704"/>
            <a:ext cx="9144001" cy="4278590"/>
          </a:xfrm>
        </p:spPr>
        <p:txBody>
          <a:bodyPr>
            <a:normAutofit fontScale="25000" lnSpcReduction="20000"/>
          </a:bodyPr>
          <a:lstStyle/>
          <a:p>
            <a:pPr>
              <a:buNone/>
            </a:pPr>
            <a:r>
              <a:rPr lang="en-US" sz="4800" b="1" dirty="0" smtClean="0"/>
              <a:t>Diet Options</a:t>
            </a:r>
            <a:endParaRPr lang="en-US" sz="4800" dirty="0" smtClean="0"/>
          </a:p>
          <a:p>
            <a:pPr>
              <a:buNone/>
            </a:pPr>
            <a:r>
              <a:rPr lang="en-US" sz="4800" b="1" i="1" dirty="0" smtClean="0"/>
              <a:t>Daniel Fast </a:t>
            </a:r>
            <a:endParaRPr lang="en-US" sz="4800" dirty="0" smtClean="0"/>
          </a:p>
          <a:p>
            <a:r>
              <a:rPr lang="en-US" sz="4800" b="1" dirty="0" smtClean="0"/>
              <a:t>Background</a:t>
            </a:r>
            <a:r>
              <a:rPr lang="en-US" sz="4800" dirty="0" smtClean="0"/>
              <a:t> – Daniel was on a fast because he wanted to honor God.  He was under the rule of King </a:t>
            </a:r>
            <a:r>
              <a:rPr lang="en-US" sz="4800" dirty="0" err="1" smtClean="0"/>
              <a:t>Nebucanezeer</a:t>
            </a:r>
            <a:r>
              <a:rPr lang="en-US" sz="4800" dirty="0" smtClean="0"/>
              <a:t> and was only offered food from this earthly Kings table.  Daniel knew that he could not ensure the food was prepared in a way that he thought was holy. Therefore, they elected eat only the food that would honor their commitment to God.  This meant that they would they would only eat vegetables and drink water. (Read Daniel 1 – focal verses 8 – 16)</a:t>
            </a:r>
          </a:p>
          <a:p>
            <a:pPr>
              <a:buNone/>
            </a:pPr>
            <a:r>
              <a:rPr lang="en-US" sz="4800" dirty="0" smtClean="0"/>
              <a:t> </a:t>
            </a:r>
          </a:p>
          <a:p>
            <a:pPr>
              <a:spcBef>
                <a:spcPts val="100"/>
              </a:spcBef>
            </a:pPr>
            <a:r>
              <a:rPr lang="en-US" sz="4800" b="1" dirty="0" smtClean="0"/>
              <a:t>Monday </a:t>
            </a:r>
            <a:r>
              <a:rPr lang="en-US" sz="4800" b="1" dirty="0" smtClean="0"/>
              <a:t>– Saturday</a:t>
            </a:r>
            <a:r>
              <a:rPr lang="en-US" sz="4800" b="1" dirty="0" smtClean="0"/>
              <a:t> </a:t>
            </a:r>
            <a:endParaRPr lang="en-US" sz="4800" dirty="0" smtClean="0"/>
          </a:p>
          <a:p>
            <a:pPr lvl="0">
              <a:spcBef>
                <a:spcPts val="100"/>
              </a:spcBef>
            </a:pPr>
            <a:r>
              <a:rPr lang="en-US" sz="4800" dirty="0" smtClean="0"/>
              <a:t>No meat/animal products, sweets, caffeine or carbonated beverages, or bread</a:t>
            </a:r>
          </a:p>
          <a:p>
            <a:pPr lvl="0">
              <a:spcBef>
                <a:spcPts val="100"/>
              </a:spcBef>
            </a:pPr>
            <a:r>
              <a:rPr lang="en-US" sz="4800" dirty="0" smtClean="0"/>
              <a:t>No dairy products</a:t>
            </a:r>
          </a:p>
          <a:p>
            <a:pPr lvl="0">
              <a:spcBef>
                <a:spcPts val="100"/>
              </a:spcBef>
            </a:pPr>
            <a:r>
              <a:rPr lang="en-US" sz="4800" dirty="0" smtClean="0"/>
              <a:t>No deep fried foods</a:t>
            </a:r>
          </a:p>
          <a:p>
            <a:pPr lvl="0">
              <a:spcBef>
                <a:spcPts val="100"/>
              </a:spcBef>
            </a:pPr>
            <a:r>
              <a:rPr lang="en-US" sz="4800" dirty="0" smtClean="0"/>
              <a:t>Drink water only</a:t>
            </a:r>
          </a:p>
          <a:p>
            <a:pPr lvl="0">
              <a:spcBef>
                <a:spcPts val="100"/>
              </a:spcBef>
            </a:pPr>
            <a:r>
              <a:rPr lang="en-US" sz="4800" dirty="0" smtClean="0"/>
              <a:t>Prayer 6AM, 12PM, 6PM and 12AM</a:t>
            </a:r>
          </a:p>
          <a:p>
            <a:pPr>
              <a:spcBef>
                <a:spcPts val="100"/>
              </a:spcBef>
            </a:pPr>
            <a:r>
              <a:rPr lang="en-US" sz="4800" dirty="0" smtClean="0"/>
              <a:t>Sunday will be a rest day to focus on family time and </a:t>
            </a:r>
            <a:r>
              <a:rPr lang="en-US" sz="4800" dirty="0" smtClean="0"/>
              <a:t>worship</a:t>
            </a:r>
          </a:p>
          <a:p>
            <a:pPr>
              <a:spcBef>
                <a:spcPts val="100"/>
              </a:spcBef>
            </a:pPr>
            <a:r>
              <a:rPr lang="en-US" sz="4800" dirty="0" smtClean="0"/>
              <a:t>To </a:t>
            </a:r>
            <a:r>
              <a:rPr lang="en-US" sz="4800" dirty="0" smtClean="0"/>
              <a:t>ensure that you are meeting your protein needs, increase the amount of pulses, beans and legumes in your </a:t>
            </a:r>
            <a:r>
              <a:rPr lang="en-US" sz="4800" dirty="0" smtClean="0"/>
              <a:t>diet.</a:t>
            </a:r>
            <a:endParaRPr lang="en-US" sz="4800" dirty="0" smtClean="0"/>
          </a:p>
          <a:p>
            <a:pPr>
              <a:spcBef>
                <a:spcPts val="100"/>
              </a:spcBef>
            </a:pPr>
            <a:r>
              <a:rPr lang="en-US" sz="4800" dirty="0" smtClean="0"/>
              <a:t>Also </a:t>
            </a:r>
            <a:r>
              <a:rPr lang="en-US" sz="4800" dirty="0" smtClean="0"/>
              <a:t>increase the amount of vegetables, keep it </a:t>
            </a:r>
            <a:r>
              <a:rPr lang="en-US" sz="4800" dirty="0" err="1" smtClean="0"/>
              <a:t>colourful</a:t>
            </a:r>
            <a:r>
              <a:rPr lang="en-US" sz="4800" dirty="0" smtClean="0"/>
              <a:t>!</a:t>
            </a:r>
            <a:endParaRPr lang="en-US" sz="4800" dirty="0" smtClean="0"/>
          </a:p>
          <a:p>
            <a:pPr>
              <a:buNone/>
            </a:pPr>
            <a:endParaRPr lang="en-US" sz="4800" dirty="0" smtClean="0"/>
          </a:p>
          <a:p>
            <a:pPr>
              <a:spcBef>
                <a:spcPts val="100"/>
              </a:spcBef>
              <a:buNone/>
            </a:pPr>
            <a:r>
              <a:rPr lang="en-US" sz="4800" b="1" i="1" dirty="0" smtClean="0"/>
              <a:t>Water Fast</a:t>
            </a:r>
            <a:r>
              <a:rPr lang="en-US" sz="4800" i="1" dirty="0" smtClean="0"/>
              <a:t> </a:t>
            </a:r>
            <a:endParaRPr lang="en-US" sz="4800" dirty="0" smtClean="0"/>
          </a:p>
          <a:p>
            <a:pPr>
              <a:spcBef>
                <a:spcPts val="100"/>
              </a:spcBef>
            </a:pPr>
            <a:r>
              <a:rPr lang="en-US" sz="4800" dirty="0" smtClean="0"/>
              <a:t>Drink </a:t>
            </a:r>
            <a:r>
              <a:rPr lang="en-US" sz="4800" dirty="0" smtClean="0"/>
              <a:t>water only from sun up until sun down (6am-6pm) </a:t>
            </a:r>
          </a:p>
          <a:p>
            <a:pPr>
              <a:spcBef>
                <a:spcPts val="100"/>
              </a:spcBef>
            </a:pPr>
            <a:r>
              <a:rPr lang="en-US" sz="4800" dirty="0" smtClean="0"/>
              <a:t>@6pm have a small meal</a:t>
            </a:r>
            <a:r>
              <a:rPr lang="en-US" sz="4800" dirty="0" smtClean="0"/>
              <a:t>  </a:t>
            </a:r>
          </a:p>
          <a:p>
            <a:endParaRPr lang="en-US" sz="4800" dirty="0" smtClean="0"/>
          </a:p>
          <a:p>
            <a:pPr>
              <a:spcBef>
                <a:spcPts val="100"/>
              </a:spcBef>
              <a:buNone/>
            </a:pPr>
            <a:r>
              <a:rPr lang="en-US" sz="4800" b="1" i="1" dirty="0" smtClean="0"/>
              <a:t>Refined Sugar Fast</a:t>
            </a:r>
            <a:endParaRPr lang="en-US" sz="4800" dirty="0" smtClean="0"/>
          </a:p>
          <a:p>
            <a:pPr>
              <a:spcBef>
                <a:spcPts val="100"/>
              </a:spcBef>
            </a:pPr>
            <a:r>
              <a:rPr lang="en-US" sz="4800" dirty="0" smtClean="0"/>
              <a:t>The obvious food items are sweets, biscuits, crisps, sweetened drinks and adding sugar to food yourself. Most packaged and processed food also contains sugar so you will have to keep an eye on the food label and look out for sugar, dextrose, glucose, corn syrup,</a:t>
            </a:r>
            <a:r>
              <a:rPr lang="en-US" sz="4800" dirty="0" smtClean="0"/>
              <a:t> </a:t>
            </a:r>
          </a:p>
          <a:p>
            <a:pPr>
              <a:spcBef>
                <a:spcPts val="100"/>
              </a:spcBef>
            </a:pPr>
            <a:r>
              <a:rPr lang="en-US" sz="4800" dirty="0" smtClean="0"/>
              <a:t>Tips before starting fasts, clear your fridges/cupboards of foods that you will not be eating to prevent you being tempted. Make a grocery list of food items that you will need before you go shopping and consider introducing meal planning into your schedule possibly at the weekend to ease the burden of trying to figure out what to eat on the </a:t>
            </a:r>
            <a:r>
              <a:rPr lang="en-US" sz="4800" dirty="0" smtClean="0"/>
              <a:t>day</a:t>
            </a:r>
          </a:p>
          <a:p>
            <a:pPr>
              <a:spcBef>
                <a:spcPts val="100"/>
              </a:spcBef>
            </a:pPr>
            <a:endParaRPr lang="en-US" sz="4800" dirty="0" smtClean="0"/>
          </a:p>
          <a:p>
            <a:pPr>
              <a:spcBef>
                <a:spcPts val="100"/>
              </a:spcBef>
              <a:buNone/>
            </a:pPr>
            <a:r>
              <a:rPr lang="en-US" sz="4800" b="1" i="1" dirty="0" smtClean="0"/>
              <a:t>Daily Guidance</a:t>
            </a:r>
            <a:endParaRPr lang="en-US" sz="4800" dirty="0" smtClean="0"/>
          </a:p>
          <a:p>
            <a:pPr>
              <a:spcBef>
                <a:spcPts val="100"/>
              </a:spcBef>
            </a:pPr>
            <a:r>
              <a:rPr lang="en-US" sz="4800" dirty="0" smtClean="0"/>
              <a:t>Some of  the participants are already exercising, some have yet to start so I thought it should be more focused on simple exercises providing different levels to increase the intensity and also increasing the reps for progression. Weights could also be added for extra resistance. The exercises chosen are a squat, a push up and a plank, together with walking. More detail in the chart. </a:t>
            </a:r>
            <a:endParaRPr lang="en-US" sz="4800" dirty="0" smtClean="0"/>
          </a:p>
          <a:p>
            <a:pPr>
              <a:spcBef>
                <a:spcPts val="100"/>
              </a:spcBef>
              <a:buNone/>
            </a:pPr>
            <a:endParaRPr lang="en-US" sz="4800" dirty="0" smtClean="0"/>
          </a:p>
          <a:p>
            <a:pPr>
              <a:spcBef>
                <a:spcPts val="100"/>
              </a:spcBef>
            </a:pPr>
            <a:r>
              <a:rPr lang="en-US" sz="4800" dirty="0" smtClean="0"/>
              <a:t>Tips: Before starting plan your week and schedule in the exercise that you will be doing, rope in your family and support network to increase your chances of finding the time</a:t>
            </a:r>
            <a:r>
              <a:rPr lang="en-US" sz="4800" dirty="0" smtClean="0"/>
              <a:t>. </a:t>
            </a:r>
            <a:endParaRPr lang="en-US" sz="4800" dirty="0" smtClean="0"/>
          </a:p>
          <a:p>
            <a:pPr>
              <a:spcBef>
                <a:spcPts val="100"/>
              </a:spcBef>
            </a:pPr>
            <a:r>
              <a:rPr lang="en-US" sz="4800" dirty="0" smtClean="0"/>
              <a:t>How to increase your walking, use the steps instead of lifts, go for a walk during your lunch time, get off your mode of transport a stop early and walk the remainder, leave the car at home.</a:t>
            </a:r>
          </a:p>
          <a:p>
            <a:endParaRPr lang="en-US" dirty="0"/>
          </a:p>
        </p:txBody>
      </p:sp>
      <p:pic>
        <p:nvPicPr>
          <p:cNvPr id="6" name="Picture 5" descr="GospelFit.eps"/>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rot="5400000">
            <a:off x="4968380" y="1969103"/>
            <a:ext cx="2435524" cy="880510"/>
          </a:xfrm>
          <a:prstGeom prst="rect">
            <a:avLst/>
          </a:prstGeom>
        </p:spPr>
      </p:pic>
      <p:graphicFrame>
        <p:nvGraphicFramePr>
          <p:cNvPr id="8" name="Table 7"/>
          <p:cNvGraphicFramePr>
            <a:graphicFrameLocks noGrp="1"/>
          </p:cNvGraphicFramePr>
          <p:nvPr/>
        </p:nvGraphicFramePr>
        <p:xfrm>
          <a:off x="-1" y="523576"/>
          <a:ext cx="4546003" cy="1417319"/>
        </p:xfrm>
        <a:graphic>
          <a:graphicData uri="http://schemas.openxmlformats.org/drawingml/2006/table">
            <a:tbl>
              <a:tblPr firstRow="1" bandRow="1">
                <a:tableStyleId>{5C22544A-7EE6-4342-B048-85BDC9FD1C3A}</a:tableStyleId>
              </a:tblPr>
              <a:tblGrid>
                <a:gridCol w="4546003"/>
              </a:tblGrid>
              <a:tr h="225724">
                <a:tc>
                  <a:txBody>
                    <a:bodyPr/>
                    <a:lstStyle/>
                    <a:p>
                      <a:r>
                        <a:rPr lang="en-US" sz="1400" b="1" dirty="0" smtClean="0"/>
                        <a:t>Background</a:t>
                      </a:r>
                      <a:endParaRPr lang="en-US" sz="1400" dirty="0"/>
                    </a:p>
                  </a:txBody>
                  <a:tcPr/>
                </a:tc>
              </a:tr>
              <a:tr h="370840">
                <a:tc>
                  <a:txBody>
                    <a:bodyPr/>
                    <a:lstStyle/>
                    <a:p>
                      <a:r>
                        <a:rPr lang="en-US" sz="1200" dirty="0" smtClean="0"/>
                        <a:t>Da</a:t>
                      </a:r>
                      <a:r>
                        <a:rPr lang="en-US" sz="1100" dirty="0" smtClean="0"/>
                        <a:t>niel was on a fast because he wanted to honor God.  He was under the rule of King </a:t>
                      </a:r>
                      <a:r>
                        <a:rPr lang="en-US" sz="1100" dirty="0" err="1" smtClean="0"/>
                        <a:t>Nebucanezeer</a:t>
                      </a:r>
                      <a:r>
                        <a:rPr lang="en-US" sz="1100" dirty="0" smtClean="0"/>
                        <a:t> and was only offered food from this earthly Kings table.  Daniel knew that he could not ensure the food was prepared in a way that he thought was holy. Therefore, they elected eat only the food that would honor their commitment to God.  This meant that they would they would only eat vegetables and drink water. (Read Daniel 1 – focal verses 8 – 16)</a:t>
                      </a:r>
                    </a:p>
                  </a:txBody>
                  <a:tcPr/>
                </a:tc>
              </a:tr>
            </a:tbl>
          </a:graphicData>
        </a:graphic>
      </p:graphicFrame>
      <p:sp>
        <p:nvSpPr>
          <p:cNvPr id="9" name="Slide Number Placeholder 8"/>
          <p:cNvSpPr>
            <a:spLocks noGrp="1"/>
          </p:cNvSpPr>
          <p:nvPr>
            <p:ph type="sldNum" sz="quarter" idx="12"/>
          </p:nvPr>
        </p:nvSpPr>
        <p:spPr/>
        <p:txBody>
          <a:bodyPr>
            <a:normAutofit fontScale="47500" lnSpcReduction="20000"/>
          </a:bodyPr>
          <a:lstStyle/>
          <a:p>
            <a:fld id="{EDB5A121-6174-F845-8D12-417617BB7B21}" type="slidenum">
              <a:rPr lang="en-US" smtClean="0"/>
              <a:t>2</a:t>
            </a:fld>
            <a:endParaRPr lang="en-US"/>
          </a:p>
        </p:txBody>
      </p:sp>
      <p:sp>
        <p:nvSpPr>
          <p:cNvPr id="13" name="TextBox 12"/>
          <p:cNvSpPr txBox="1"/>
          <p:nvPr/>
        </p:nvSpPr>
        <p:spPr>
          <a:xfrm>
            <a:off x="2897391" y="8882390"/>
            <a:ext cx="3297224" cy="261610"/>
          </a:xfrm>
          <a:prstGeom prst="rect">
            <a:avLst/>
          </a:prstGeom>
          <a:noFill/>
        </p:spPr>
        <p:txBody>
          <a:bodyPr wrap="square" rtlCol="0">
            <a:spAutoFit/>
          </a:bodyPr>
          <a:lstStyle/>
          <a:p>
            <a:r>
              <a:rPr lang="en-US" sz="1100" dirty="0" err="1" smtClean="0"/>
              <a:t>www.gospelfitchallenge.com</a:t>
            </a:r>
            <a:endParaRPr lang="en-US" sz="1100"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Vertical Title 3"/>
          <p:cNvSpPr>
            <a:spLocks noGrp="1"/>
          </p:cNvSpPr>
          <p:nvPr>
            <p:ph type="title" orient="vert"/>
          </p:nvPr>
        </p:nvSpPr>
        <p:spPr/>
        <p:txBody>
          <a:bodyPr/>
          <a:lstStyle/>
          <a:p>
            <a:r>
              <a:rPr lang="en-US" dirty="0" smtClean="0">
                <a:solidFill>
                  <a:schemeClr val="tx1"/>
                </a:solidFill>
              </a:rPr>
              <a:t>                  </a:t>
            </a:r>
            <a:r>
              <a:rPr lang="en-US" i="1" dirty="0" smtClean="0">
                <a:solidFill>
                  <a:schemeClr val="tx1">
                    <a:lumMod val="50000"/>
                    <a:lumOff val="50000"/>
                  </a:schemeClr>
                </a:solidFill>
                <a:latin typeface="Apple Symbols"/>
                <a:cs typeface="Apple Symbols"/>
              </a:rPr>
              <a:t>Lenten Challenge</a:t>
            </a:r>
            <a:endParaRPr lang="en-US" i="1" dirty="0">
              <a:solidFill>
                <a:schemeClr val="tx1">
                  <a:lumMod val="50000"/>
                  <a:lumOff val="50000"/>
                </a:schemeClr>
              </a:solidFill>
              <a:latin typeface="Apple Symbols"/>
              <a:cs typeface="Apple Symbols"/>
            </a:endParaRPr>
          </a:p>
        </p:txBody>
      </p:sp>
      <p:pic>
        <p:nvPicPr>
          <p:cNvPr id="6" name="Picture 5" descr="GospelFit.eps"/>
          <p:cNvPicPr>
            <a:picLocks noChangeAspect="1"/>
          </p:cNvPicPr>
          <p:nvPr/>
        </p:nvPicPr>
        <mc:AlternateContent>
          <mc:Choice xmlns:ma="http://schemas.microsoft.com/office/mac/drawingml/2008/main" Requires="ma">
            <p:blipFill>
              <a:blip r:embed="rId3"/>
              <a:stretch>
                <a:fillRect/>
              </a:stretch>
            </p:blipFill>
          </mc:Choice>
          <mc:Fallback>
            <p:blipFill>
              <a:blip r:embed="rId4"/>
              <a:stretch>
                <a:fillRect/>
              </a:stretch>
            </p:blipFill>
          </mc:Fallback>
        </mc:AlternateContent>
        <p:spPr>
          <a:xfrm rot="5400000">
            <a:off x="4968380" y="1969103"/>
            <a:ext cx="2435524" cy="880510"/>
          </a:xfrm>
          <a:prstGeom prst="rect">
            <a:avLst/>
          </a:prstGeom>
        </p:spPr>
      </p:pic>
      <p:graphicFrame>
        <p:nvGraphicFramePr>
          <p:cNvPr id="198660" name="Object 4"/>
          <p:cNvGraphicFramePr>
            <a:graphicFrameLocks noChangeAspect="1"/>
          </p:cNvGraphicFramePr>
          <p:nvPr/>
        </p:nvGraphicFramePr>
        <p:xfrm>
          <a:off x="51225" y="393700"/>
          <a:ext cx="4519295" cy="4749800"/>
        </p:xfrm>
        <a:graphic>
          <a:graphicData uri="http://schemas.openxmlformats.org/presentationml/2006/ole">
            <p:oleObj spid="_x0000_s198660" name="Worksheet" r:id="rId5" imgW="8928100" imgH="8115300" progId="Excel.Sheet.8">
              <p:embed/>
            </p:oleObj>
          </a:graphicData>
        </a:graphic>
      </p:graphicFrame>
      <p:sp>
        <p:nvSpPr>
          <p:cNvPr id="9" name="TextBox 8"/>
          <p:cNvSpPr txBox="1"/>
          <p:nvPr/>
        </p:nvSpPr>
        <p:spPr>
          <a:xfrm>
            <a:off x="51225" y="5105020"/>
            <a:ext cx="4519295" cy="4431981"/>
          </a:xfrm>
          <a:prstGeom prst="rect">
            <a:avLst/>
          </a:prstGeom>
          <a:noFill/>
        </p:spPr>
        <p:txBody>
          <a:bodyPr wrap="square" rtlCol="0">
            <a:spAutoFit/>
          </a:bodyPr>
          <a:lstStyle/>
          <a:p>
            <a:r>
              <a:rPr lang="en-US" sz="1200" b="1" i="1" dirty="0"/>
              <a:t>Guidance for every fitness level</a:t>
            </a:r>
            <a:r>
              <a:rPr lang="en-US" sz="1200" b="1" i="1" dirty="0" smtClean="0"/>
              <a:t>.</a:t>
            </a:r>
            <a:r>
              <a:rPr lang="en-US" sz="1200" dirty="0" smtClean="0"/>
              <a:t> </a:t>
            </a:r>
            <a:endParaRPr lang="en-US" sz="1200" dirty="0"/>
          </a:p>
          <a:p>
            <a:r>
              <a:rPr lang="en-US" sz="1200" b="1" i="1" dirty="0" smtClean="0"/>
              <a:t>Beginner</a:t>
            </a:r>
            <a:endParaRPr lang="en-US" sz="1200" dirty="0" smtClean="0"/>
          </a:p>
          <a:p>
            <a:r>
              <a:rPr lang="en-US" sz="1200" dirty="0"/>
              <a:t>Squat - Try to sit down on a chair but before you can make contact return to standing.</a:t>
            </a:r>
            <a:r>
              <a:rPr lang="en-US" sz="1200" dirty="0" smtClean="0"/>
              <a:t> </a:t>
            </a:r>
          </a:p>
          <a:p>
            <a:r>
              <a:rPr lang="en-US" sz="1200" dirty="0"/>
              <a:t>Push up - Do a box push up, on all fours.</a:t>
            </a:r>
            <a:endParaRPr lang="en-US" sz="1200" dirty="0" smtClean="0"/>
          </a:p>
          <a:p>
            <a:endParaRPr lang="en-US" sz="1200" b="1" i="1" dirty="0" smtClean="0"/>
          </a:p>
          <a:p>
            <a:r>
              <a:rPr lang="en-US" sz="1200" b="1" i="1" dirty="0" smtClean="0"/>
              <a:t>Intermediate</a:t>
            </a:r>
            <a:endParaRPr lang="en-US" sz="1200" dirty="0" smtClean="0"/>
          </a:p>
          <a:p>
            <a:r>
              <a:rPr lang="en-US" sz="1200" dirty="0" smtClean="0"/>
              <a:t>Squat </a:t>
            </a:r>
            <a:r>
              <a:rPr lang="en-US" sz="1200" dirty="0"/>
              <a:t>- Go down into squats on 2 counts and return to standing on 2 counts. There's the option to add weights.</a:t>
            </a:r>
          </a:p>
          <a:p>
            <a:r>
              <a:rPr lang="en-US" sz="1200" dirty="0"/>
              <a:t>Push up - Do a modified push up on your knees.</a:t>
            </a:r>
          </a:p>
          <a:p>
            <a:r>
              <a:rPr lang="en-US" sz="1200" dirty="0"/>
              <a:t> </a:t>
            </a:r>
            <a:endParaRPr lang="en-US" sz="1200" dirty="0" smtClean="0"/>
          </a:p>
          <a:p>
            <a:r>
              <a:rPr lang="en-US" sz="1200" b="1" i="1" dirty="0" smtClean="0"/>
              <a:t>Advanced</a:t>
            </a:r>
            <a:endParaRPr lang="en-US" sz="1200" dirty="0"/>
          </a:p>
          <a:p>
            <a:r>
              <a:rPr lang="en-US" sz="1200" dirty="0" smtClean="0"/>
              <a:t>Squat </a:t>
            </a:r>
            <a:r>
              <a:rPr lang="en-US" sz="1200" dirty="0"/>
              <a:t>- Jump Squats</a:t>
            </a:r>
            <a:r>
              <a:rPr lang="en-US" sz="1200" dirty="0" smtClean="0"/>
              <a:t>. </a:t>
            </a:r>
            <a:endParaRPr lang="en-US" sz="1200" dirty="0"/>
          </a:p>
          <a:p>
            <a:r>
              <a:rPr lang="en-US" sz="1200" dirty="0"/>
              <a:t>Push up - Do a full push up and there's the option to add a clap</a:t>
            </a:r>
            <a:r>
              <a:rPr lang="en-US" sz="1200" dirty="0" smtClean="0"/>
              <a:t>.</a:t>
            </a:r>
          </a:p>
          <a:p>
            <a:r>
              <a:rPr lang="en-US" sz="1200" dirty="0"/>
              <a:t>Plank - On your toes with one foot up 5 </a:t>
            </a:r>
            <a:r>
              <a:rPr lang="en-US" sz="1200" dirty="0" err="1"/>
              <a:t>secs</a:t>
            </a:r>
            <a:r>
              <a:rPr lang="en-US" sz="1200" dirty="0"/>
              <a:t> and then switch to the other foot for 5 </a:t>
            </a:r>
            <a:r>
              <a:rPr lang="en-US" sz="1200" dirty="0" err="1"/>
              <a:t>secs</a:t>
            </a:r>
            <a:r>
              <a:rPr lang="en-US" sz="1200" dirty="0" smtClean="0"/>
              <a:t>.</a:t>
            </a:r>
          </a:p>
          <a:p>
            <a:endParaRPr lang="en-US" sz="1200" dirty="0" smtClean="0"/>
          </a:p>
          <a:p>
            <a:r>
              <a:rPr lang="en-US" sz="1100" dirty="0" smtClean="0"/>
              <a:t>Place a checkmark for each item completed. Count up final total for your score.</a:t>
            </a:r>
          </a:p>
          <a:p>
            <a:endParaRPr lang="en-US" sz="1100" dirty="0" smtClean="0"/>
          </a:p>
          <a:p>
            <a:r>
              <a:rPr lang="en-US" sz="1100" i="1" dirty="0" smtClean="0"/>
              <a:t>Please consult with your physician before beginning this or any diet &amp; exercise program</a:t>
            </a:r>
            <a:r>
              <a:rPr lang="en-US" sz="1200" i="1" dirty="0" smtClean="0"/>
              <a:t>.</a:t>
            </a:r>
          </a:p>
          <a:p>
            <a:endParaRPr lang="en-US" dirty="0"/>
          </a:p>
        </p:txBody>
      </p:sp>
      <p:sp>
        <p:nvSpPr>
          <p:cNvPr id="10" name="Slide Number Placeholder 9"/>
          <p:cNvSpPr>
            <a:spLocks noGrp="1"/>
          </p:cNvSpPr>
          <p:nvPr>
            <p:ph type="sldNum" sz="quarter" idx="12"/>
          </p:nvPr>
        </p:nvSpPr>
        <p:spPr/>
        <p:txBody>
          <a:bodyPr>
            <a:normAutofit fontScale="47500" lnSpcReduction="20000"/>
          </a:bodyPr>
          <a:lstStyle/>
          <a:p>
            <a:fld id="{EDB5A121-6174-F845-8D12-417617BB7B21}" type="slidenum">
              <a:rPr lang="en-US" smtClean="0"/>
              <a:t>3</a:t>
            </a:fld>
            <a:endParaRPr lang="en-US"/>
          </a:p>
        </p:txBody>
      </p:sp>
      <p:sp>
        <p:nvSpPr>
          <p:cNvPr id="13" name="TextBox 12"/>
          <p:cNvSpPr txBox="1"/>
          <p:nvPr/>
        </p:nvSpPr>
        <p:spPr>
          <a:xfrm>
            <a:off x="2897391" y="8882390"/>
            <a:ext cx="3297224" cy="261610"/>
          </a:xfrm>
          <a:prstGeom prst="rect">
            <a:avLst/>
          </a:prstGeom>
          <a:noFill/>
        </p:spPr>
        <p:txBody>
          <a:bodyPr wrap="square" rtlCol="0">
            <a:spAutoFit/>
          </a:bodyPr>
          <a:lstStyle/>
          <a:p>
            <a:r>
              <a:rPr lang="en-US" sz="1100" dirty="0" err="1" smtClean="0"/>
              <a:t>www.gospelfitchallenge.com</a:t>
            </a:r>
            <a:endParaRPr lang="en-US" sz="1100"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Vertical Title 3"/>
          <p:cNvSpPr>
            <a:spLocks noGrp="1"/>
          </p:cNvSpPr>
          <p:nvPr>
            <p:ph type="title" orient="vert"/>
          </p:nvPr>
        </p:nvSpPr>
        <p:spPr/>
        <p:txBody>
          <a:bodyPr/>
          <a:lstStyle/>
          <a:p>
            <a:r>
              <a:rPr lang="en-US" dirty="0" smtClean="0">
                <a:solidFill>
                  <a:schemeClr val="tx1"/>
                </a:solidFill>
              </a:rPr>
              <a:t>                  </a:t>
            </a:r>
            <a:r>
              <a:rPr lang="en-US" i="1" dirty="0" smtClean="0">
                <a:solidFill>
                  <a:schemeClr val="tx1">
                    <a:lumMod val="50000"/>
                    <a:lumOff val="50000"/>
                  </a:schemeClr>
                </a:solidFill>
                <a:latin typeface="Apple Symbols"/>
                <a:cs typeface="Apple Symbols"/>
              </a:rPr>
              <a:t>Lenten Challenge</a:t>
            </a:r>
            <a:endParaRPr lang="en-US" i="1" dirty="0">
              <a:solidFill>
                <a:schemeClr val="tx1">
                  <a:lumMod val="50000"/>
                  <a:lumOff val="50000"/>
                </a:schemeClr>
              </a:solidFill>
              <a:latin typeface="Apple Symbols"/>
              <a:cs typeface="Apple Symbols"/>
            </a:endParaRPr>
          </a:p>
        </p:txBody>
      </p:sp>
      <p:sp>
        <p:nvSpPr>
          <p:cNvPr id="5" name="Vertical Text Placeholder 4"/>
          <p:cNvSpPr>
            <a:spLocks noGrp="1"/>
          </p:cNvSpPr>
          <p:nvPr>
            <p:ph type="body" orient="vert" idx="1"/>
          </p:nvPr>
        </p:nvSpPr>
        <p:spPr>
          <a:xfrm rot="16200000">
            <a:off x="-1987036" y="2610961"/>
            <a:ext cx="8787487" cy="4278590"/>
          </a:xfrm>
        </p:spPr>
        <p:txBody>
          <a:bodyPr>
            <a:normAutofit fontScale="77500" lnSpcReduction="20000"/>
          </a:bodyPr>
          <a:lstStyle/>
          <a:p>
            <a:pPr>
              <a:buNone/>
            </a:pPr>
            <a:r>
              <a:rPr lang="en-US" b="1" dirty="0" smtClean="0"/>
              <a:t>GospelFit Lenten Challenge</a:t>
            </a:r>
            <a:r>
              <a:rPr lang="en-US" b="1" dirty="0" smtClean="0"/>
              <a:t> </a:t>
            </a:r>
          </a:p>
          <a:p>
            <a:pPr>
              <a:buNone/>
            </a:pPr>
            <a:r>
              <a:rPr lang="en-US" sz="1548" b="1" dirty="0" smtClean="0"/>
              <a:t>Set Smart Goals – S</a:t>
            </a:r>
            <a:r>
              <a:rPr lang="en-US" sz="1548" dirty="0" smtClean="0"/>
              <a:t>pecific</a:t>
            </a:r>
            <a:r>
              <a:rPr lang="en-US" sz="1548" b="1" dirty="0" smtClean="0"/>
              <a:t> M</a:t>
            </a:r>
            <a:r>
              <a:rPr lang="en-US" sz="1548" dirty="0" smtClean="0"/>
              <a:t>easurable</a:t>
            </a:r>
            <a:r>
              <a:rPr lang="en-US" sz="1548" b="1" dirty="0" smtClean="0"/>
              <a:t> A</a:t>
            </a:r>
            <a:r>
              <a:rPr lang="en-US" sz="1548" dirty="0" smtClean="0"/>
              <a:t>ction</a:t>
            </a:r>
            <a:r>
              <a:rPr lang="en-US" sz="1548" b="1" dirty="0" smtClean="0"/>
              <a:t> T</a:t>
            </a:r>
            <a:r>
              <a:rPr lang="en-US" sz="1548" dirty="0" smtClean="0"/>
              <a:t>ime-bound</a:t>
            </a:r>
          </a:p>
          <a:p>
            <a:pPr>
              <a:buNone/>
            </a:pPr>
            <a:endParaRPr lang="en-US" sz="1548" dirty="0" smtClean="0"/>
          </a:p>
          <a:p>
            <a:pPr>
              <a:buNone/>
            </a:pPr>
            <a:r>
              <a:rPr lang="en-US" sz="1806" b="1" i="1" dirty="0" smtClean="0"/>
              <a:t>Spiritual</a:t>
            </a:r>
          </a:p>
          <a:p>
            <a:r>
              <a:rPr lang="en-US" sz="1714" dirty="0" smtClean="0"/>
              <a:t>______________________________________________</a:t>
            </a:r>
          </a:p>
          <a:p>
            <a:r>
              <a:rPr lang="en-US" sz="1714" dirty="0" smtClean="0"/>
              <a:t>______________________________________________</a:t>
            </a:r>
          </a:p>
          <a:p>
            <a:r>
              <a:rPr lang="en-US" sz="1714" dirty="0" smtClean="0"/>
              <a:t>______________________________________________</a:t>
            </a:r>
            <a:endParaRPr lang="en-US" sz="1714" b="1" i="1" dirty="0" smtClean="0"/>
          </a:p>
          <a:p>
            <a:pPr>
              <a:buNone/>
            </a:pPr>
            <a:r>
              <a:rPr lang="en-US" sz="1806" b="1" i="1" dirty="0" smtClean="0"/>
              <a:t>Health</a:t>
            </a:r>
          </a:p>
          <a:p>
            <a:r>
              <a:rPr lang="en-US" sz="1714" dirty="0" smtClean="0"/>
              <a:t>______________________________________________</a:t>
            </a:r>
          </a:p>
          <a:p>
            <a:r>
              <a:rPr lang="en-US" sz="1714" dirty="0" smtClean="0"/>
              <a:t>______________________________________________</a:t>
            </a:r>
          </a:p>
          <a:p>
            <a:r>
              <a:rPr lang="en-US" sz="1714" dirty="0" smtClean="0"/>
              <a:t>______________________________________________</a:t>
            </a:r>
            <a:endParaRPr lang="en-US" sz="1714" b="1" i="1" dirty="0" smtClean="0"/>
          </a:p>
          <a:p>
            <a:pPr>
              <a:buNone/>
            </a:pPr>
            <a:r>
              <a:rPr lang="en-US" sz="1806" b="1" i="1" dirty="0" smtClean="0"/>
              <a:t>Relationship</a:t>
            </a:r>
          </a:p>
          <a:p>
            <a:r>
              <a:rPr lang="en-US" sz="1714" dirty="0" smtClean="0"/>
              <a:t>______________________________________________</a:t>
            </a:r>
          </a:p>
          <a:p>
            <a:r>
              <a:rPr lang="en-US" sz="1714" dirty="0" smtClean="0"/>
              <a:t>______________________________________________</a:t>
            </a:r>
          </a:p>
          <a:p>
            <a:r>
              <a:rPr lang="en-US" sz="1714" dirty="0" smtClean="0"/>
              <a:t>______________________________________________</a:t>
            </a:r>
            <a:endParaRPr lang="en-US" sz="1714" b="1" i="1" dirty="0" smtClean="0"/>
          </a:p>
          <a:p>
            <a:pPr>
              <a:buNone/>
            </a:pPr>
            <a:r>
              <a:rPr lang="en-US" sz="1806" b="1" i="1" dirty="0" smtClean="0"/>
              <a:t>Business/Career</a:t>
            </a:r>
            <a:endParaRPr lang="en-US" sz="1806" b="1" i="1" dirty="0" smtClean="0"/>
          </a:p>
          <a:p>
            <a:r>
              <a:rPr lang="en-US" sz="1714" dirty="0" smtClean="0"/>
              <a:t>______________________________________________</a:t>
            </a:r>
          </a:p>
          <a:p>
            <a:r>
              <a:rPr lang="en-US" sz="1714" dirty="0" smtClean="0"/>
              <a:t>______________________________________________</a:t>
            </a:r>
          </a:p>
          <a:p>
            <a:r>
              <a:rPr lang="en-US" sz="1714" dirty="0" smtClean="0"/>
              <a:t>______________________________________________</a:t>
            </a:r>
            <a:endParaRPr lang="en-US" sz="1714" b="1" i="1" dirty="0" smtClean="0"/>
          </a:p>
          <a:p>
            <a:pPr>
              <a:buNone/>
            </a:pPr>
            <a:r>
              <a:rPr lang="en-US" sz="1806" b="1" i="1" dirty="0" smtClean="0"/>
              <a:t>Financial</a:t>
            </a:r>
            <a:endParaRPr lang="en-US" sz="1806" b="1" i="1" dirty="0" smtClean="0"/>
          </a:p>
          <a:p>
            <a:r>
              <a:rPr lang="en-US" sz="1714" dirty="0" smtClean="0"/>
              <a:t>______________________________________________</a:t>
            </a:r>
          </a:p>
          <a:p>
            <a:r>
              <a:rPr lang="en-US" sz="1714" dirty="0" smtClean="0"/>
              <a:t>______________________________________________</a:t>
            </a:r>
          </a:p>
          <a:p>
            <a:r>
              <a:rPr lang="en-US" sz="1714" dirty="0" smtClean="0"/>
              <a:t>______________________________________________</a:t>
            </a:r>
            <a:endParaRPr lang="en-US" sz="1714" b="1" i="1" dirty="0" smtClean="0"/>
          </a:p>
          <a:p>
            <a:pPr>
              <a:buNone/>
            </a:pPr>
            <a:r>
              <a:rPr lang="en-US" sz="1806" b="1" i="1" dirty="0" smtClean="0"/>
              <a:t>Family Time/</a:t>
            </a:r>
            <a:r>
              <a:rPr lang="en-US" sz="1806" b="1" i="1" dirty="0" smtClean="0"/>
              <a:t>Free Time </a:t>
            </a:r>
            <a:endParaRPr lang="en-US" sz="1806" b="1" i="1" dirty="0" smtClean="0"/>
          </a:p>
          <a:p>
            <a:r>
              <a:rPr lang="en-US" sz="1714" dirty="0" smtClean="0"/>
              <a:t>______________________________________________</a:t>
            </a:r>
          </a:p>
          <a:p>
            <a:r>
              <a:rPr lang="en-US" sz="1714" dirty="0" smtClean="0"/>
              <a:t>______________________________________________</a:t>
            </a:r>
          </a:p>
          <a:p>
            <a:r>
              <a:rPr lang="en-US" sz="1714" dirty="0" smtClean="0"/>
              <a:t>______________________________________________</a:t>
            </a:r>
            <a:endParaRPr lang="en-US" sz="1714" b="1" i="1" dirty="0" smtClean="0"/>
          </a:p>
          <a:p>
            <a:pPr>
              <a:buNone/>
            </a:pPr>
            <a:r>
              <a:rPr lang="en-US" sz="1806" b="1" i="1" dirty="0" smtClean="0"/>
              <a:t>Personal Development Community</a:t>
            </a:r>
          </a:p>
          <a:p>
            <a:r>
              <a:rPr lang="en-US" sz="1714" dirty="0" smtClean="0"/>
              <a:t>______________________________________________</a:t>
            </a:r>
          </a:p>
          <a:p>
            <a:r>
              <a:rPr lang="en-US" sz="1714" dirty="0" smtClean="0"/>
              <a:t>______________________________________________</a:t>
            </a:r>
          </a:p>
          <a:p>
            <a:r>
              <a:rPr lang="en-US" sz="1714" dirty="0" smtClean="0"/>
              <a:t>______________________________________________</a:t>
            </a:r>
            <a:endParaRPr lang="en-US" sz="1714" b="1" i="1" dirty="0" smtClean="0"/>
          </a:p>
          <a:p>
            <a:pPr>
              <a:buNone/>
            </a:pPr>
            <a:r>
              <a:rPr lang="en-US" sz="1714" b="1" i="1" dirty="0" smtClean="0"/>
              <a:t> </a:t>
            </a:r>
          </a:p>
          <a:p>
            <a:endParaRPr lang="en-US" dirty="0"/>
          </a:p>
        </p:txBody>
      </p:sp>
      <p:pic>
        <p:nvPicPr>
          <p:cNvPr id="6" name="Picture 5" descr="GospelFit.eps"/>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rot="5400000">
            <a:off x="4968380" y="1969103"/>
            <a:ext cx="2435524" cy="880510"/>
          </a:xfrm>
          <a:prstGeom prst="rect">
            <a:avLst/>
          </a:prstGeom>
        </p:spPr>
      </p:pic>
      <p:sp>
        <p:nvSpPr>
          <p:cNvPr id="7" name="Slide Number Placeholder 6"/>
          <p:cNvSpPr>
            <a:spLocks noGrp="1"/>
          </p:cNvSpPr>
          <p:nvPr>
            <p:ph type="sldNum" sz="quarter" idx="12"/>
          </p:nvPr>
        </p:nvSpPr>
        <p:spPr/>
        <p:txBody>
          <a:bodyPr>
            <a:normAutofit fontScale="47500" lnSpcReduction="20000"/>
          </a:bodyPr>
          <a:lstStyle/>
          <a:p>
            <a:fld id="{EDB5A121-6174-F845-8D12-417617BB7B21}" type="slidenum">
              <a:rPr lang="en-US" smtClean="0"/>
              <a:t>4</a:t>
            </a:fld>
            <a:endParaRPr lang="en-US"/>
          </a:p>
        </p:txBody>
      </p:sp>
      <p:sp>
        <p:nvSpPr>
          <p:cNvPr id="10" name="TextBox 9"/>
          <p:cNvSpPr txBox="1"/>
          <p:nvPr/>
        </p:nvSpPr>
        <p:spPr>
          <a:xfrm>
            <a:off x="2897391" y="8882390"/>
            <a:ext cx="3297224" cy="261610"/>
          </a:xfrm>
          <a:prstGeom prst="rect">
            <a:avLst/>
          </a:prstGeom>
          <a:noFill/>
        </p:spPr>
        <p:txBody>
          <a:bodyPr wrap="square" rtlCol="0">
            <a:spAutoFit/>
          </a:bodyPr>
          <a:lstStyle/>
          <a:p>
            <a:r>
              <a:rPr lang="en-US" sz="1100" dirty="0" err="1" smtClean="0"/>
              <a:t>www.gospelfitchallenge.com</a:t>
            </a:r>
            <a:endParaRPr lang="en-US" sz="11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Habitat">
      <a:dk1>
        <a:sysClr val="windowText" lastClr="000000"/>
      </a:dk1>
      <a:lt1>
        <a:sysClr val="window" lastClr="FFFFFF"/>
      </a:lt1>
      <a:dk2>
        <a:srgbClr val="194431"/>
      </a:dk2>
      <a:lt2>
        <a:srgbClr val="F0E6C3"/>
      </a:lt2>
      <a:accent1>
        <a:srgbClr val="F8C000"/>
      </a:accent1>
      <a:accent2>
        <a:srgbClr val="F88600"/>
      </a:accent2>
      <a:accent3>
        <a:srgbClr val="F83500"/>
      </a:accent3>
      <a:accent4>
        <a:srgbClr val="8B723D"/>
      </a:accent4>
      <a:accent5>
        <a:srgbClr val="818B3D"/>
      </a:accent5>
      <a:accent6>
        <a:srgbClr val="586215"/>
      </a:accent6>
      <a:hlink>
        <a:srgbClr val="FF621D"/>
      </a:hlink>
      <a:folHlink>
        <a:srgbClr val="F3D260"/>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159</TotalTime>
  <Words>1127</Words>
  <Application>Microsoft Macintosh PowerPoint</Application>
  <PresentationFormat>On-screen Show (4:3)</PresentationFormat>
  <Paragraphs>106</Paragraphs>
  <Slides>4</Slides>
  <Notes>0</Notes>
  <HiddenSlides>0</HiddenSlides>
  <MMClips>0</MMClips>
  <ScaleCrop>false</ScaleCrop>
  <HeadingPairs>
    <vt:vector size="6" baseType="variant">
      <vt:variant>
        <vt:lpstr>Design Template</vt:lpstr>
      </vt:variant>
      <vt:variant>
        <vt:i4>1</vt:i4>
      </vt:variant>
      <vt:variant>
        <vt:lpstr>Embedded OLE Servers</vt:lpstr>
      </vt:variant>
      <vt:variant>
        <vt:i4>1</vt:i4>
      </vt:variant>
      <vt:variant>
        <vt:lpstr>Slide Titles</vt:lpstr>
      </vt:variant>
      <vt:variant>
        <vt:i4>4</vt:i4>
      </vt:variant>
    </vt:vector>
  </HeadingPairs>
  <TitlesOfParts>
    <vt:vector size="6" baseType="lpstr">
      <vt:lpstr>Median</vt:lpstr>
      <vt:lpstr>Microsoft Excel 97 - 2004 Worksheet</vt:lpstr>
      <vt:lpstr>                  Lenten Challenge</vt:lpstr>
      <vt:lpstr>                  Lenten Challenge</vt:lpstr>
      <vt:lpstr>                  Lenten Challenge</vt:lpstr>
      <vt:lpstr>                  Lenten Challenge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Lenten Challenge</dc:title>
  <dc:creator>Joy Williams</dc:creator>
  <cp:lastModifiedBy>Joy Williams</cp:lastModifiedBy>
  <cp:revision>7</cp:revision>
  <dcterms:created xsi:type="dcterms:W3CDTF">2013-02-06T20:26:29Z</dcterms:created>
  <dcterms:modified xsi:type="dcterms:W3CDTF">2013-02-06T23:05:34Z</dcterms:modified>
</cp:coreProperties>
</file>